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4"/>
  </p:notesMasterIdLst>
  <p:handoutMasterIdLst>
    <p:handoutMasterId r:id="rId15"/>
  </p:handoutMasterIdLst>
  <p:sldIdLst>
    <p:sldId id="285" r:id="rId4"/>
    <p:sldId id="324" r:id="rId5"/>
    <p:sldId id="328" r:id="rId6"/>
    <p:sldId id="330" r:id="rId7"/>
    <p:sldId id="329" r:id="rId8"/>
    <p:sldId id="331" r:id="rId9"/>
    <p:sldId id="332" r:id="rId10"/>
    <p:sldId id="323" r:id="rId11"/>
    <p:sldId id="325" r:id="rId12"/>
    <p:sldId id="327" r:id="rId13"/>
  </p:sldIdLst>
  <p:sldSz cx="12192000" cy="6858000"/>
  <p:notesSz cx="6858000" cy="9144000"/>
  <p:embeddedFontLst>
    <p:embeddedFont>
      <p:font typeface="Adobe Garamond Pro" panose="02020502060506020403" pitchFamily="18" charset="77"/>
      <p:regular r:id="rId16"/>
      <p: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1"/>
    <p:restoredTop sz="86152"/>
  </p:normalViewPr>
  <p:slideViewPr>
    <p:cSldViewPr snapToGrid="0" snapToObjects="1">
      <p:cViewPr varScale="1">
        <p:scale>
          <a:sx n="112" d="100"/>
          <a:sy n="112" d="100"/>
        </p:scale>
        <p:origin x="688" y="184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97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09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42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November </a:t>
            </a:r>
            <a:r>
              <a:rPr lang="en-US" sz="1800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10</a:t>
            </a: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, 2020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l">
              <a:lnSpc>
                <a:spcPct val="100000"/>
              </a:lnSpc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Neural Networks and Deep Models</a:t>
            </a:r>
          </a:p>
          <a:p>
            <a:pPr algn="l"/>
            <a:r>
              <a:rPr lang="en-US" sz="3200" b="0" i="0" dirty="0">
                <a:latin typeface="Arial" panose="020B0604020202020204" pitchFamily="34" charset="0"/>
                <a:cs typeface="Arial" panose="020B0604020202020204" pitchFamily="34" charset="0"/>
              </a:rPr>
              <a:t>Multi-layer Perceptron; </a:t>
            </a:r>
            <a:r>
              <a:rPr lang="en-US" sz="32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ConvNets</a:t>
            </a:r>
            <a:endParaRPr lang="en-US" sz="32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220183C-6418-B643-903B-02CCC5CF4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1442" y="1543050"/>
            <a:ext cx="8569115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71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Neural Network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A1B09C-1100-1B47-9023-13A1EA043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395" y="1543050"/>
            <a:ext cx="8789210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7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Multi-layered Networks (e.g., </a:t>
            </a:r>
            <a:r>
              <a:rPr lang="en-US" dirty="0" err="1"/>
              <a:t>Perceptrons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4876A1-A9F2-7844-A19B-B3CB1FC10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949" y="1543050"/>
            <a:ext cx="9286101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43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Power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20D96-AE3F-BC4D-9DCB-38FBE48FC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Neural network with one hidden layer is a universal approximator (can represent any function)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capacity increases with more hidden layer and hidden units</a:t>
            </a:r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9046D3-FE6C-7849-9473-5FD2365E8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925" y="2379772"/>
            <a:ext cx="7042150" cy="253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09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8DCCA-C6EE-7242-BCD6-C52E2144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Multi-layered Networks: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75EB5-D981-6244-8A32-E5666A5A4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nets can be trained via stochastic gradient descent</a:t>
            </a:r>
          </a:p>
          <a:p>
            <a:r>
              <a:rPr lang="en-US" dirty="0"/>
              <a:t>For deeper neural network, one can updates the weights via backpropagation </a:t>
            </a:r>
          </a:p>
          <a:p>
            <a:r>
              <a:rPr lang="en-US" dirty="0"/>
              <a:t>Initialization of neural nets</a:t>
            </a:r>
          </a:p>
          <a:p>
            <a:pPr lvl="1"/>
            <a:r>
              <a:rPr lang="en-US" dirty="0"/>
              <a:t>Initializing weights</a:t>
            </a:r>
          </a:p>
          <a:p>
            <a:pPr lvl="2"/>
            <a:r>
              <a:rPr lang="en-US" dirty="0"/>
              <a:t>usually initial weights are chosen to be random values near zero</a:t>
            </a:r>
          </a:p>
          <a:p>
            <a:pPr lvl="1"/>
            <a:r>
              <a:rPr lang="en-US" dirty="0"/>
              <a:t>Scaling input:</a:t>
            </a:r>
          </a:p>
          <a:p>
            <a:pPr lvl="2"/>
            <a:r>
              <a:rPr lang="en-US" dirty="0"/>
              <a:t>Standardize all inputs to have zero mean and standard deviation = 1 (making it easier to choose a good range of initial weights and easier to regularize)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85187-0E60-E74A-92AA-9CF42A91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049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C3A6D5-BBA2-8745-BCC4-F7014FF5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Multi-layered Networks: Learning Rate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EE81E7-F6B0-A943-B9A7-5B9968CC7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often to updates weights</a:t>
            </a:r>
          </a:p>
          <a:p>
            <a:pPr lvl="1"/>
            <a:r>
              <a:rPr lang="en-US" dirty="0"/>
              <a:t>Update weights after utilizing every mini-batch of training examples (i.e., an epoch)</a:t>
            </a:r>
          </a:p>
          <a:p>
            <a:r>
              <a:rPr lang="en-US" dirty="0"/>
              <a:t>How much to update</a:t>
            </a:r>
          </a:p>
          <a:p>
            <a:pPr lvl="1"/>
            <a:r>
              <a:rPr lang="en-US" dirty="0"/>
              <a:t>Learning rate effect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F9383-BF39-584C-A4F9-504224657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4D4116-16C6-564A-89A0-9EA84DC1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030" y="2808904"/>
            <a:ext cx="7109460" cy="300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95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C3A6D5-BBA2-8745-BCC4-F7014FF5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Multi-layered Networks: Overfitting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EE81E7-F6B0-A943-B9A7-5B9968CC7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Early stopping</a:t>
            </a:r>
          </a:p>
          <a:p>
            <a:pPr lvl="1"/>
            <a:r>
              <a:rPr lang="en-US" sz="2000" dirty="0"/>
              <a:t>Train the model for a while but stop before convergence</a:t>
            </a:r>
          </a:p>
          <a:p>
            <a:r>
              <a:rPr lang="en-US" sz="2400" dirty="0"/>
              <a:t>Weight decay </a:t>
            </a:r>
          </a:p>
          <a:p>
            <a:pPr lvl="1"/>
            <a:r>
              <a:rPr lang="en-US" sz="2000" dirty="0"/>
              <a:t>Adding regularization to loss function</a:t>
            </a:r>
          </a:p>
          <a:p>
            <a:pPr lvl="1"/>
            <a:r>
              <a:rPr lang="en-US" sz="2000" dirty="0"/>
              <a:t>Encouraging models with “small” weights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F9383-BF39-584C-A4F9-504224657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D1AC6-AD66-B14D-8FEF-466E6B23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153" y="2824164"/>
            <a:ext cx="2517544" cy="2499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25C395-6446-D642-968A-8402E21B2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339" y="2833286"/>
            <a:ext cx="2453693" cy="249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59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Models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7DA-1B11-274A-8F10-BA65505F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connected layers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Convolutional layers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4E7D9E-C626-434C-80C7-F3B1E19B8627}"/>
              </a:ext>
            </a:extLst>
          </p:cNvPr>
          <p:cNvSpPr/>
          <p:nvPr/>
        </p:nvSpPr>
        <p:spPr>
          <a:xfrm>
            <a:off x="6431280" y="556258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Credit: http://cs231n.stanford.edu/slides/2018/cs231n_2018_lecture05.pdf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AEBCA-227F-8E42-AB23-126932BD8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560" y="1755566"/>
            <a:ext cx="4674870" cy="1673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EEA4A6-E095-9E49-B9F7-200CE81A0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470" y="3540171"/>
            <a:ext cx="4337050" cy="191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71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2303</TotalTime>
  <Words>241</Words>
  <Application>Microsoft Macintosh PowerPoint</Application>
  <PresentationFormat>Widescreen</PresentationFormat>
  <Paragraphs>51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Adobe Garamond Pro</vt:lpstr>
      <vt:lpstr>Calibri</vt:lpstr>
      <vt:lpstr>Office Theme</vt:lpstr>
      <vt:lpstr>2_Office Theme</vt:lpstr>
      <vt:lpstr>1_Office Theme</vt:lpstr>
      <vt:lpstr>PowerPoint Presentation</vt:lpstr>
      <vt:lpstr>A Simple Neural Network</vt:lpstr>
      <vt:lpstr>Multi-layered Networks (e.g., Perceptrons)</vt:lpstr>
      <vt:lpstr>Representation Power</vt:lpstr>
      <vt:lpstr>Training Multi-layered Networks: Optimization</vt:lpstr>
      <vt:lpstr>Training Multi-layered Networks: Learning Rate</vt:lpstr>
      <vt:lpstr>Training Multi-layered Networks: Overfitting</vt:lpstr>
      <vt:lpstr>Deep Models</vt:lpstr>
      <vt:lpstr>Convolutional Neural Nets</vt:lpstr>
      <vt:lpstr>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150</cp:revision>
  <cp:lastPrinted>2019-10-22T16:35:22Z</cp:lastPrinted>
  <dcterms:created xsi:type="dcterms:W3CDTF">2019-10-07T15:32:39Z</dcterms:created>
  <dcterms:modified xsi:type="dcterms:W3CDTF">2020-10-19T06:42:04Z</dcterms:modified>
</cp:coreProperties>
</file>